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6"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3" d="100"/>
          <a:sy n="73" d="100"/>
        </p:scale>
        <p:origin x="47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292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hyperlink" Target="https://gamma.ap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374934"/>
            <a:ext cx="7477601" cy="4791075"/>
          </a:xfrm>
          <a:prstGeom prst="rect">
            <a:avLst/>
          </a:prstGeom>
          <a:noFill/>
          <a:ln/>
        </p:spPr>
        <p:txBody>
          <a:bodyPr wrap="square" rtlCol="0" anchor="t"/>
          <a:lstStyle/>
          <a:p>
            <a:pPr marL="0" indent="0">
              <a:lnSpc>
                <a:spcPts val="7545"/>
              </a:lnSpc>
              <a:buNone/>
            </a:pPr>
            <a:r>
              <a:rPr lang="en-US" sz="7200" b="1" dirty="0">
                <a:solidFill>
                  <a:srgbClr val="484237"/>
                </a:solidFill>
                <a:latin typeface="Gelasio" pitchFamily="34" charset="0"/>
                <a:ea typeface="Gelasio" pitchFamily="34" charset="-122"/>
                <a:cs typeface="Gelasio" pitchFamily="34" charset="-120"/>
              </a:rPr>
              <a:t>Simulación de carreras de F1 con elementos de Inteligencia artificial</a:t>
            </a:r>
            <a:endParaRPr lang="en-US" sz="7200" dirty="0"/>
          </a:p>
        </p:txBody>
      </p:sp>
      <p:sp>
        <p:nvSpPr>
          <p:cNvPr id="6" name="Text 3"/>
          <p:cNvSpPr/>
          <p:nvPr/>
        </p:nvSpPr>
        <p:spPr>
          <a:xfrm>
            <a:off x="833199" y="6499265"/>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935962"/>
            <a:ext cx="7477601" cy="958215"/>
          </a:xfrm>
          <a:prstGeom prst="rect">
            <a:avLst/>
          </a:prstGeom>
          <a:noFill/>
          <a:ln/>
        </p:spPr>
        <p:txBody>
          <a:bodyPr wrap="none" rtlCol="0" anchor="t"/>
          <a:lstStyle/>
          <a:p>
            <a:pPr marL="0" indent="0">
              <a:lnSpc>
                <a:spcPts val="7545"/>
              </a:lnSpc>
              <a:buNone/>
            </a:pPr>
            <a:r>
              <a:rPr lang="en-US" sz="6036" b="1" dirty="0">
                <a:solidFill>
                  <a:srgbClr val="484237"/>
                </a:solidFill>
                <a:latin typeface="Gelasio" pitchFamily="34" charset="0"/>
                <a:ea typeface="Gelasio" pitchFamily="34" charset="-122"/>
                <a:cs typeface="Gelasio" pitchFamily="34" charset="-120"/>
              </a:rPr>
              <a:t>El Agente Piloto</a:t>
            </a:r>
            <a:endParaRPr lang="en-US" sz="6036" dirty="0"/>
          </a:p>
        </p:txBody>
      </p:sp>
      <p:sp>
        <p:nvSpPr>
          <p:cNvPr id="6" name="Text 3"/>
          <p:cNvSpPr/>
          <p:nvPr/>
        </p:nvSpPr>
        <p:spPr>
          <a:xfrm>
            <a:off x="833199" y="4227433"/>
            <a:ext cx="7477601" cy="106620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El agente piloto es el corazón del sistema multiagente, encargado de conducir el monoplaza de Fórmula 1 de manera autónoma y tomar decisiones estratégicas durante la carrera.</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758202"/>
            <a:ext cx="7477601" cy="958215"/>
          </a:xfrm>
          <a:prstGeom prst="rect">
            <a:avLst/>
          </a:prstGeom>
          <a:noFill/>
          <a:ln/>
        </p:spPr>
        <p:txBody>
          <a:bodyPr wrap="none" rtlCol="0" anchor="t"/>
          <a:lstStyle/>
          <a:p>
            <a:pPr marL="0" indent="0">
              <a:lnSpc>
                <a:spcPts val="7545"/>
              </a:lnSpc>
              <a:buNone/>
            </a:pPr>
            <a:r>
              <a:rPr lang="en-US" sz="6036" b="1" dirty="0">
                <a:solidFill>
                  <a:srgbClr val="484237"/>
                </a:solidFill>
                <a:latin typeface="Gelasio" pitchFamily="34" charset="0"/>
                <a:ea typeface="Gelasio" pitchFamily="34" charset="-122"/>
                <a:cs typeface="Gelasio" pitchFamily="34" charset="-120"/>
              </a:rPr>
              <a:t>El Agente Mecánico</a:t>
            </a:r>
            <a:endParaRPr lang="en-US" sz="6036" dirty="0"/>
          </a:p>
        </p:txBody>
      </p:sp>
      <p:sp>
        <p:nvSpPr>
          <p:cNvPr id="6" name="Text 3"/>
          <p:cNvSpPr/>
          <p:nvPr/>
        </p:nvSpPr>
        <p:spPr>
          <a:xfrm>
            <a:off x="833199" y="4049673"/>
            <a:ext cx="7477601" cy="1421606"/>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El Agente Mecánico es un componente clave en el sistema multiagente de simulación de carreras de Fórmula 1. Este agente se encarga de monitorear y mantener el estado de los vehículos durante la carrera, optimizando su rendimiento y prolongando su vida útil.</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2018109"/>
            <a:ext cx="10554414"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Uso de la inteligencia artificial para aumentar el realismo de las simualciones</a:t>
            </a:r>
            <a:endParaRPr lang="en-US" sz="4374" dirty="0"/>
          </a:p>
        </p:txBody>
      </p:sp>
      <p:sp>
        <p:nvSpPr>
          <p:cNvPr id="7" name="Text 4"/>
          <p:cNvSpPr/>
          <p:nvPr/>
        </p:nvSpPr>
        <p:spPr>
          <a:xfrm>
            <a:off x="2037993" y="4434483"/>
            <a:ext cx="10554414" cy="1777008"/>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El uso de la inteligencia artificial (IA) en las simulaciones de Fórmula 1 ha revolucionado la forma en que los equipos y pilotos preparan y entrenan para las carreras. La IA no solo mejora la precisión y realismo de los simuladores, sino que también juega un papel crucial en la planificación estratégica de las carreras. En la modelación planteada se hace uso de la inteligencia artificial sobre todo en los agentes inteligentes implementados y algunas de sus funcionalidades.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728913"/>
            <a:ext cx="747760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Conocimiento en un sistema experto para seleccionar neumáticos</a:t>
            </a:r>
            <a:endParaRPr lang="en-US" sz="4374" dirty="0"/>
          </a:p>
        </p:txBody>
      </p:sp>
      <p:sp>
        <p:nvSpPr>
          <p:cNvPr id="6" name="Text 3"/>
          <p:cNvSpPr/>
          <p:nvPr/>
        </p:nvSpPr>
        <p:spPr>
          <a:xfrm>
            <a:off x="833199" y="5145286"/>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265640"/>
            <a:ext cx="4931093" cy="3698319"/>
          </a:xfrm>
          <a:prstGeom prst="rect">
            <a:avLst/>
          </a:prstGeom>
        </p:spPr>
      </p:pic>
      <p:sp>
        <p:nvSpPr>
          <p:cNvPr id="6" name="Text 2"/>
          <p:cNvSpPr/>
          <p:nvPr/>
        </p:nvSpPr>
        <p:spPr>
          <a:xfrm>
            <a:off x="833199" y="3073241"/>
            <a:ext cx="747760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Lógica difusa para representar la adecuación de los neumáticos</a:t>
            </a:r>
            <a:endParaRPr lang="en-US" sz="4374"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481382"/>
            <a:ext cx="4930973" cy="3266837"/>
          </a:xfrm>
          <a:prstGeom prst="rect">
            <a:avLst/>
          </a:prstGeom>
        </p:spPr>
      </p:pic>
      <p:sp>
        <p:nvSpPr>
          <p:cNvPr id="6" name="Text 2"/>
          <p:cNvSpPr/>
          <p:nvPr/>
        </p:nvSpPr>
        <p:spPr>
          <a:xfrm>
            <a:off x="833199" y="2031683"/>
            <a:ext cx="7477601" cy="416623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Búsqueda de la mejor estrategia de conducción a través de una metaheurística implementada con algoritmo evolutivo</a:t>
            </a:r>
            <a:endParaRPr lang="en-US" sz="4374"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616994"/>
            <a:ext cx="4930973" cy="2995612"/>
          </a:xfrm>
          <a:prstGeom prst="rect">
            <a:avLst/>
          </a:prstGeom>
        </p:spPr>
      </p:pic>
      <p:sp>
        <p:nvSpPr>
          <p:cNvPr id="6" name="Text 2"/>
          <p:cNvSpPr/>
          <p:nvPr/>
        </p:nvSpPr>
        <p:spPr>
          <a:xfrm>
            <a:off x="833199" y="2726055"/>
            <a:ext cx="7477601" cy="2777490"/>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Procesamiento de lenguaje natural para la narración de la carrera con función de comentarista</a:t>
            </a:r>
            <a:endParaRPr lang="en-US" sz="4374"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2037993" y="3767614"/>
            <a:ext cx="9290685"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Pausa para </a:t>
            </a:r>
            <a:r>
              <a:rPr lang="en-US" sz="4374" b="1" dirty="0" err="1">
                <a:solidFill>
                  <a:srgbClr val="484237"/>
                </a:solidFill>
                <a:latin typeface="Gelasio" pitchFamily="34" charset="0"/>
                <a:ea typeface="Gelasio" pitchFamily="34" charset="-122"/>
                <a:cs typeface="Gelasio" pitchFamily="34" charset="-120"/>
              </a:rPr>
              <a:t>demostración</a:t>
            </a:r>
            <a:r>
              <a:rPr lang="en-US" sz="4374" b="1" dirty="0">
                <a:solidFill>
                  <a:srgbClr val="484237"/>
                </a:solidFill>
                <a:latin typeface="Gelasio" pitchFamily="34" charset="0"/>
                <a:ea typeface="Gelasio" pitchFamily="34" charset="-122"/>
                <a:cs typeface="Gelasio" pitchFamily="34" charset="-120"/>
              </a:rPr>
              <a:t> </a:t>
            </a:r>
            <a:r>
              <a:rPr lang="en-US" sz="4374" b="1" dirty="0" err="1" smtClean="0">
                <a:solidFill>
                  <a:srgbClr val="484237"/>
                </a:solidFill>
                <a:latin typeface="Gelasio" pitchFamily="34" charset="0"/>
                <a:ea typeface="Gelasio" pitchFamily="34" charset="-122"/>
                <a:cs typeface="Gelasio" pitchFamily="34" charset="-120"/>
              </a:rPr>
              <a:t>práctica</a:t>
            </a:r>
            <a:endParaRPr lang="en-US" sz="4374" b="1" dirty="0" smtClean="0">
              <a:solidFill>
                <a:srgbClr val="484237"/>
              </a:solidFill>
              <a:latin typeface="Gelasio" pitchFamily="34" charset="0"/>
              <a:ea typeface="Gelasio" pitchFamily="34" charset="-122"/>
              <a:cs typeface="Gelasio" pitchFamily="34" charset="-120"/>
            </a:endParaRPr>
          </a:p>
          <a:p>
            <a:pPr marL="0" indent="0">
              <a:lnSpc>
                <a:spcPts val="5468"/>
              </a:lnSpc>
              <a:buNone/>
            </a:pPr>
            <a:r>
              <a:rPr lang="en-US" sz="1100" b="1" dirty="0" smtClean="0">
                <a:solidFill>
                  <a:srgbClr val="484237"/>
                </a:solidFill>
                <a:latin typeface="Gelasio" pitchFamily="34" charset="0"/>
                <a:ea typeface="Gelasio" pitchFamily="34" charset="-122"/>
              </a:rPr>
              <a:t>                                                                      (</a:t>
            </a:r>
            <a:r>
              <a:rPr lang="en-US" sz="1100" b="1" dirty="0" err="1" smtClean="0">
                <a:solidFill>
                  <a:srgbClr val="484237"/>
                </a:solidFill>
                <a:latin typeface="Gelasio" pitchFamily="34" charset="0"/>
                <a:ea typeface="Gelasio" pitchFamily="34" charset="-122"/>
              </a:rPr>
              <a:t>acordarse</a:t>
            </a:r>
            <a:r>
              <a:rPr lang="en-US" sz="1100" b="1" dirty="0" smtClean="0">
                <a:solidFill>
                  <a:srgbClr val="484237"/>
                </a:solidFill>
                <a:latin typeface="Gelasio" pitchFamily="34" charset="0"/>
                <a:ea typeface="Gelasio" pitchFamily="34" charset="-122"/>
              </a:rPr>
              <a:t> de </a:t>
            </a:r>
            <a:r>
              <a:rPr lang="en-US" sz="1100" b="1" dirty="0" err="1" smtClean="0">
                <a:solidFill>
                  <a:srgbClr val="484237"/>
                </a:solidFill>
                <a:latin typeface="Gelasio" pitchFamily="34" charset="0"/>
                <a:ea typeface="Gelasio" pitchFamily="34" charset="-122"/>
              </a:rPr>
              <a:t>poner</a:t>
            </a:r>
            <a:r>
              <a:rPr lang="en-US" sz="1100" b="1" dirty="0" smtClean="0">
                <a:solidFill>
                  <a:srgbClr val="484237"/>
                </a:solidFill>
                <a:latin typeface="Gelasio" pitchFamily="34" charset="0"/>
                <a:ea typeface="Gelasio" pitchFamily="34" charset="-122"/>
              </a:rPr>
              <a:t> a corer el </a:t>
            </a:r>
            <a:r>
              <a:rPr lang="en-US" sz="1100" b="1" dirty="0" err="1" smtClean="0">
                <a:solidFill>
                  <a:srgbClr val="484237"/>
                </a:solidFill>
                <a:latin typeface="Gelasio" pitchFamily="34" charset="0"/>
                <a:ea typeface="Gelasio" pitchFamily="34" charset="-122"/>
              </a:rPr>
              <a:t>servidor</a:t>
            </a:r>
            <a:r>
              <a:rPr lang="en-US" sz="1100" b="1" dirty="0" smtClean="0">
                <a:solidFill>
                  <a:srgbClr val="484237"/>
                </a:solidFill>
                <a:latin typeface="Gelasio" pitchFamily="34" charset="0"/>
                <a:ea typeface="Gelasio" pitchFamily="34" charset="-122"/>
              </a:rPr>
              <a:t> del LM Studio)</a:t>
            </a:r>
            <a:endParaRPr lang="en-US" sz="11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3423285"/>
            <a:ext cx="9696450"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Experimentos, análisis y resultados</a:t>
            </a:r>
            <a:endParaRPr lang="en-US" sz="4374" dirty="0"/>
          </a:p>
        </p:txBody>
      </p:sp>
      <p:sp>
        <p:nvSpPr>
          <p:cNvPr id="7" name="Text 4"/>
          <p:cNvSpPr/>
          <p:nvPr/>
        </p:nvSpPr>
        <p:spPr>
          <a:xfrm>
            <a:off x="2037993" y="4450913"/>
            <a:ext cx="10554414"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0" y="0"/>
            <a:ext cx="14630400" cy="8229600"/>
          </a:xfrm>
          <a:prstGeom prst="rect">
            <a:avLst/>
          </a:prstGeom>
          <a:solidFill>
            <a:srgbClr val="F9F6F0"/>
          </a:solidFill>
          <a:ln/>
        </p:spPr>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08280"/>
            <a:ext cx="6292739" cy="364743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56966"/>
            <a:ext cx="6632445" cy="369875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378960"/>
            <a:ext cx="6292739" cy="37592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2449" y="4328160"/>
            <a:ext cx="6695440" cy="3810000"/>
          </a:xfrm>
          <a:prstGeom prst="rect">
            <a:avLst/>
          </a:prstGeom>
        </p:spPr>
      </p:pic>
    </p:spTree>
    <p:extLst>
      <p:ext uri="{BB962C8B-B14F-4D97-AF65-F5344CB8AC3E}">
        <p14:creationId xmlns:p14="http://schemas.microsoft.com/office/powerpoint/2010/main" val="85771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2401491"/>
            <a:ext cx="6087785"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Objetivos del proyecto</a:t>
            </a:r>
            <a:endParaRPr lang="en-US" sz="4374" dirty="0"/>
          </a:p>
        </p:txBody>
      </p:sp>
      <p:sp>
        <p:nvSpPr>
          <p:cNvPr id="7" name="Text 4"/>
          <p:cNvSpPr/>
          <p:nvPr/>
        </p:nvSpPr>
        <p:spPr>
          <a:xfrm>
            <a:off x="2393394" y="3429119"/>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Crear un sistema de simulación que permita reproducir con la mayor precisión posible las carreras de Fórmula 1.</a:t>
            </a:r>
            <a:endParaRPr lang="en-US" sz="1750" dirty="0"/>
          </a:p>
        </p:txBody>
      </p:sp>
      <p:sp>
        <p:nvSpPr>
          <p:cNvPr id="8" name="Text 5"/>
          <p:cNvSpPr/>
          <p:nvPr/>
        </p:nvSpPr>
        <p:spPr>
          <a:xfrm>
            <a:off x="2393394" y="4228743"/>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Implementar técnicas de inteligencia artificial para que los agentes (pilotos, mecánicos, directores) puedan tomar decisiones en tiempo real.</a:t>
            </a:r>
            <a:endParaRPr lang="en-US" sz="1750" dirty="0"/>
          </a:p>
        </p:txBody>
      </p:sp>
      <p:sp>
        <p:nvSpPr>
          <p:cNvPr id="9" name="Text 6"/>
          <p:cNvSpPr/>
          <p:nvPr/>
        </p:nvSpPr>
        <p:spPr>
          <a:xfrm>
            <a:off x="2393394" y="5028367"/>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Desarrollar experimentos basados en la simulación y analizar los resultados obtenidos.</a:t>
            </a:r>
            <a:endParaRPr lang="en-US" sz="1750" dirty="0"/>
          </a:p>
        </p:txBody>
      </p:sp>
      <p:sp>
        <p:nvSpPr>
          <p:cNvPr id="10" name="Text 7"/>
          <p:cNvSpPr/>
          <p:nvPr/>
        </p:nvSpPr>
        <p:spPr>
          <a:xfrm>
            <a:off x="2393394" y="5472589"/>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746558"/>
                </a:solidFill>
                <a:latin typeface="Gelasio" pitchFamily="34" charset="0"/>
                <a:ea typeface="Gelasio" pitchFamily="34" charset="-122"/>
                <a:cs typeface="Gelasio" pitchFamily="34" charset="-120"/>
              </a:rPr>
              <a:t>Crear una aplicación web que permita a sus usuarios acceder a la narración de una carrea simulada.</a:t>
            </a:r>
            <a:endParaRPr lang="en-US" sz="175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20240" y="29567"/>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731599" y="748308"/>
            <a:ext cx="747760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Impacto de la dificultad de la pista en el rendimiento de los pilotos</a:t>
            </a:r>
            <a:endParaRPr lang="en-US" sz="4374" dirty="0"/>
          </a:p>
        </p:txBody>
      </p:sp>
      <p:sp>
        <p:nvSpPr>
          <p:cNvPr id="6" name="Text 3"/>
          <p:cNvSpPr/>
          <p:nvPr/>
        </p:nvSpPr>
        <p:spPr>
          <a:xfrm>
            <a:off x="792559" y="3200241"/>
            <a:ext cx="7477601" cy="2487811"/>
          </a:xfrm>
          <a:prstGeom prst="rect">
            <a:avLst/>
          </a:prstGeom>
          <a:noFill/>
          <a:ln/>
        </p:spPr>
        <p:txBody>
          <a:bodyPr wrap="square" rtlCol="0" anchor="t"/>
          <a:lstStyle/>
          <a:p>
            <a:pPr>
              <a:lnSpc>
                <a:spcPts val="2799"/>
              </a:lnSpc>
            </a:pPr>
            <a:r>
              <a:rPr lang="en-US" dirty="0" err="1" smtClean="0"/>
              <a:t>Prueba</a:t>
            </a:r>
            <a:r>
              <a:rPr lang="en-US" dirty="0" smtClean="0"/>
              <a:t> </a:t>
            </a:r>
            <a:r>
              <a:rPr lang="en-US" dirty="0"/>
              <a:t>de </a:t>
            </a:r>
            <a:r>
              <a:rPr lang="en-US" dirty="0" err="1" smtClean="0"/>
              <a:t>Kruskal</a:t>
            </a:r>
            <a:r>
              <a:rPr lang="en-US" dirty="0" smtClean="0"/>
              <a:t>-Wallis </a:t>
            </a:r>
            <a:r>
              <a:rPr lang="en-US" dirty="0" err="1" smtClean="0"/>
              <a:t>ya</a:t>
            </a:r>
            <a:r>
              <a:rPr lang="en-US" dirty="0" smtClean="0"/>
              <a:t> que no </a:t>
            </a:r>
            <a:r>
              <a:rPr lang="en-US" dirty="0" err="1" smtClean="0"/>
              <a:t>necesita</a:t>
            </a:r>
            <a:r>
              <a:rPr lang="en-US" dirty="0" smtClean="0"/>
              <a:t> </a:t>
            </a:r>
            <a:r>
              <a:rPr lang="en-US" dirty="0" err="1" smtClean="0"/>
              <a:t>normalidad</a:t>
            </a:r>
            <a:r>
              <a:rPr lang="en-US" dirty="0" smtClean="0"/>
              <a:t> </a:t>
            </a:r>
            <a:r>
              <a:rPr lang="en-US" dirty="0" err="1" smtClean="0"/>
              <a:t>en</a:t>
            </a:r>
            <a:r>
              <a:rPr lang="en-US" dirty="0" smtClean="0"/>
              <a:t> </a:t>
            </a:r>
            <a:r>
              <a:rPr lang="en-US" dirty="0" err="1" smtClean="0"/>
              <a:t>los</a:t>
            </a:r>
            <a:r>
              <a:rPr lang="en-US" dirty="0" smtClean="0"/>
              <a:t> </a:t>
            </a:r>
            <a:r>
              <a:rPr lang="en-US" dirty="0" err="1" smtClean="0"/>
              <a:t>datos</a:t>
            </a:r>
            <a:endParaRPr lang="en-US" dirty="0"/>
          </a:p>
          <a:p>
            <a:pPr>
              <a:lnSpc>
                <a:spcPts val="2799"/>
              </a:lnSpc>
            </a:pPr>
            <a:endParaRPr lang="en-US" dirty="0" smtClean="0"/>
          </a:p>
          <a:p>
            <a:pPr>
              <a:lnSpc>
                <a:spcPts val="2799"/>
              </a:lnSpc>
            </a:pPr>
            <a:r>
              <a:rPr lang="en-US" dirty="0" err="1" smtClean="0"/>
              <a:t>Diferencias</a:t>
            </a:r>
            <a:r>
              <a:rPr lang="en-US" dirty="0" smtClean="0"/>
              <a:t> </a:t>
            </a:r>
            <a:r>
              <a:rPr lang="en-US" dirty="0"/>
              <a:t>para </a:t>
            </a:r>
            <a:r>
              <a:rPr lang="en-US" dirty="0" err="1"/>
              <a:t>pistas</a:t>
            </a:r>
            <a:r>
              <a:rPr lang="en-US" dirty="0"/>
              <a:t> </a:t>
            </a:r>
            <a:r>
              <a:rPr lang="en-US" dirty="0" err="1" smtClean="0"/>
              <a:t>faciles</a:t>
            </a:r>
            <a:endParaRPr lang="en-US" dirty="0" smtClean="0"/>
          </a:p>
          <a:p>
            <a:pPr>
              <a:lnSpc>
                <a:spcPts val="2799"/>
              </a:lnSpc>
            </a:pPr>
            <a:r>
              <a:rPr lang="en-US" dirty="0" smtClean="0"/>
              <a:t> </a:t>
            </a:r>
            <a:r>
              <a:rPr lang="en-US" dirty="0"/>
              <a:t>Statistics=5.770909090909086, p=0.01629360362102858 </a:t>
            </a:r>
            <a:endParaRPr lang="en-US" dirty="0" smtClean="0"/>
          </a:p>
          <a:p>
            <a:pPr>
              <a:lnSpc>
                <a:spcPts val="2799"/>
              </a:lnSpc>
            </a:pPr>
            <a:endParaRPr lang="en-US" dirty="0"/>
          </a:p>
          <a:p>
            <a:pPr>
              <a:lnSpc>
                <a:spcPts val="2799"/>
              </a:lnSpc>
            </a:pPr>
            <a:r>
              <a:rPr lang="en-US" dirty="0" err="1" smtClean="0"/>
              <a:t>Diferencias</a:t>
            </a:r>
            <a:r>
              <a:rPr lang="en-US" dirty="0" smtClean="0"/>
              <a:t> </a:t>
            </a:r>
            <a:r>
              <a:rPr lang="en-US" dirty="0"/>
              <a:t>para </a:t>
            </a:r>
            <a:r>
              <a:rPr lang="en-US" dirty="0" err="1"/>
              <a:t>pistas</a:t>
            </a:r>
            <a:r>
              <a:rPr lang="en-US" dirty="0"/>
              <a:t> de </a:t>
            </a:r>
            <a:r>
              <a:rPr lang="en-US" dirty="0" err="1"/>
              <a:t>dificultad</a:t>
            </a:r>
            <a:r>
              <a:rPr lang="en-US" dirty="0"/>
              <a:t> </a:t>
            </a:r>
            <a:r>
              <a:rPr lang="en-US" dirty="0" smtClean="0"/>
              <a:t>media</a:t>
            </a:r>
          </a:p>
          <a:p>
            <a:pPr>
              <a:lnSpc>
                <a:spcPts val="2799"/>
              </a:lnSpc>
            </a:pPr>
            <a:r>
              <a:rPr lang="en-US" dirty="0" smtClean="0"/>
              <a:t> </a:t>
            </a:r>
            <a:r>
              <a:rPr lang="en-US" dirty="0"/>
              <a:t>Statistics=197.29867028337455, </a:t>
            </a:r>
            <a:r>
              <a:rPr lang="en-US" dirty="0" smtClean="0"/>
              <a:t>p=8.11600119139247e-45</a:t>
            </a:r>
          </a:p>
          <a:p>
            <a:pPr>
              <a:lnSpc>
                <a:spcPts val="2799"/>
              </a:lnSpc>
            </a:pPr>
            <a:endParaRPr lang="en-US" dirty="0"/>
          </a:p>
          <a:p>
            <a:pPr>
              <a:lnSpc>
                <a:spcPts val="2799"/>
              </a:lnSpc>
            </a:pPr>
            <a:r>
              <a:rPr lang="en-US" dirty="0" smtClean="0"/>
              <a:t> </a:t>
            </a:r>
            <a:r>
              <a:rPr lang="en-US" dirty="0" err="1"/>
              <a:t>Diferencias</a:t>
            </a:r>
            <a:r>
              <a:rPr lang="en-US" dirty="0"/>
              <a:t> para </a:t>
            </a:r>
            <a:r>
              <a:rPr lang="en-US" dirty="0" err="1"/>
              <a:t>pistas</a:t>
            </a:r>
            <a:r>
              <a:rPr lang="en-US" dirty="0"/>
              <a:t> </a:t>
            </a:r>
            <a:r>
              <a:rPr lang="en-US" dirty="0" err="1" smtClean="0"/>
              <a:t>dificiles</a:t>
            </a:r>
            <a:endParaRPr lang="en-US" dirty="0" smtClean="0"/>
          </a:p>
          <a:p>
            <a:pPr>
              <a:lnSpc>
                <a:spcPts val="2799"/>
              </a:lnSpc>
            </a:pPr>
            <a:r>
              <a:rPr lang="en-US" dirty="0" smtClean="0"/>
              <a:t> </a:t>
            </a:r>
            <a:r>
              <a:rPr lang="en-US" dirty="0"/>
              <a:t>Statistics=4.333333333333336, </a:t>
            </a:r>
            <a:r>
              <a:rPr lang="en-US" dirty="0" smtClean="0"/>
              <a:t>p=0.0373729883406513</a:t>
            </a:r>
          </a:p>
          <a:p>
            <a:pPr>
              <a:lnSpc>
                <a:spcPts val="2799"/>
              </a:lnSpc>
            </a:pPr>
            <a:endParaRPr lang="en-US" sz="1750" dirty="0"/>
          </a:p>
          <a:p>
            <a:pPr>
              <a:lnSpc>
                <a:spcPts val="2799"/>
              </a:lnSpc>
            </a:pPr>
            <a:r>
              <a:rPr lang="en-US" sz="1750" dirty="0" err="1" smtClean="0"/>
              <a:t>En</a:t>
            </a:r>
            <a:r>
              <a:rPr lang="en-US" sz="1750" dirty="0" smtClean="0"/>
              <a:t> </a:t>
            </a:r>
            <a:r>
              <a:rPr lang="en-US" sz="1750" dirty="0" err="1" smtClean="0"/>
              <a:t>todos</a:t>
            </a:r>
            <a:r>
              <a:rPr lang="en-US" sz="1750" dirty="0" smtClean="0"/>
              <a:t> </a:t>
            </a:r>
            <a:r>
              <a:rPr lang="en-US" sz="1750" dirty="0" err="1" smtClean="0"/>
              <a:t>los</a:t>
            </a:r>
            <a:r>
              <a:rPr lang="en-US" sz="1750" dirty="0" smtClean="0"/>
              <a:t> </a:t>
            </a:r>
            <a:r>
              <a:rPr lang="en-US" sz="1750" dirty="0" err="1" smtClean="0"/>
              <a:t>casos</a:t>
            </a:r>
            <a:r>
              <a:rPr lang="en-US" sz="1750" dirty="0" smtClean="0"/>
              <a:t> se </a:t>
            </a:r>
            <a:r>
              <a:rPr lang="en-US" sz="1750" dirty="0" err="1" smtClean="0"/>
              <a:t>rechaza</a:t>
            </a:r>
            <a:r>
              <a:rPr lang="en-US" sz="1750" dirty="0" smtClean="0"/>
              <a:t> H0 y se </a:t>
            </a:r>
            <a:r>
              <a:rPr lang="en-US" sz="1750" dirty="0" err="1" smtClean="0"/>
              <a:t>concluye</a:t>
            </a:r>
            <a:r>
              <a:rPr lang="en-US" sz="1750" dirty="0" smtClean="0"/>
              <a:t> que </a:t>
            </a:r>
            <a:r>
              <a:rPr lang="en-US" sz="1750" dirty="0" err="1" smtClean="0"/>
              <a:t>si</a:t>
            </a:r>
            <a:r>
              <a:rPr lang="en-US" sz="1750" dirty="0" smtClean="0"/>
              <a:t> </a:t>
            </a:r>
            <a:r>
              <a:rPr lang="en-US" sz="1750" dirty="0" err="1" smtClean="0"/>
              <a:t>existen</a:t>
            </a:r>
            <a:r>
              <a:rPr lang="en-US" sz="1750" dirty="0" smtClean="0"/>
              <a:t> </a:t>
            </a:r>
            <a:r>
              <a:rPr lang="en-US" sz="1750" dirty="0" err="1" smtClean="0"/>
              <a:t>diferencias</a:t>
            </a:r>
            <a:r>
              <a:rPr lang="en-US" sz="1750" dirty="0" smtClean="0"/>
              <a:t> </a:t>
            </a:r>
            <a:r>
              <a:rPr lang="en-US" sz="1750" dirty="0" err="1" smtClean="0"/>
              <a:t>significativas</a:t>
            </a:r>
            <a:r>
              <a:rPr lang="en-US" sz="1750" dirty="0" smtClean="0"/>
              <a:t> </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Comparación de cantidad de pitstops según el clima</a:t>
            </a:r>
            <a:endParaRPr lang="en-US" sz="4374" dirty="0"/>
          </a:p>
        </p:txBody>
      </p:sp>
      <p:sp>
        <p:nvSpPr>
          <p:cNvPr id="6" name="Text 3"/>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Como se especulaba al incio, los gráficos y medias nos muestran que los equipos ganadores sí realizan más paradas de pit cuando las condiciones del clima no son favorables. Esto nos lleva a pensar que el intercambio entre mecánicos y pilotos es bastante importante para obtener una buena posición.</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10" y="274320"/>
            <a:ext cx="6348989" cy="355092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490" y="289560"/>
            <a:ext cx="6303269" cy="35356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10" y="4272280"/>
            <a:ext cx="6348989" cy="36068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0689" y="4272280"/>
            <a:ext cx="6150869" cy="3606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657463"/>
            <a:ext cx="7477601" cy="2777490"/>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Diferencias en el nivel de confianza entre pilotos ganadores y los que quedaron en último lugar</a:t>
            </a:r>
            <a:endParaRPr lang="en-US" sz="4374" dirty="0"/>
          </a:p>
        </p:txBody>
      </p:sp>
      <p:sp>
        <p:nvSpPr>
          <p:cNvPr id="6" name="Text 3"/>
          <p:cNvSpPr/>
          <p:nvPr/>
        </p:nvSpPr>
        <p:spPr>
          <a:xfrm>
            <a:off x="833199" y="3768209"/>
            <a:ext cx="7477601"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Statistics=5.446537840045688 p=0.019607146344147716</a:t>
            </a:r>
            <a:endParaRPr lang="en-US" sz="1750" dirty="0"/>
          </a:p>
        </p:txBody>
      </p:sp>
      <p:sp>
        <p:nvSpPr>
          <p:cNvPr id="7" name="Text 4"/>
          <p:cNvSpPr/>
          <p:nvPr/>
        </p:nvSpPr>
        <p:spPr>
          <a:xfrm>
            <a:off x="833199" y="4373523"/>
            <a:ext cx="7477601" cy="3198614"/>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Hay una diferencia estadísticamente significativa entre las medias de los grupos que se están comparando. El valor p es 0.0196, que es menor que el nivel de significancia utilizado de 0.05. Esto significa que se puede rechazar la hipótesis nula de que no hay diferencias significativas entre las medias de los grupos. En el problema este es un resultado que se espera pues la confianza en el equipo de mecánicos es un factor clave para el desarrollo profesional de los pilotos. Los pilotos deben confiar en que su equipo de mecánicos les 26 proporcionará retroalimentación constructiva y oportuna, lo que es esencial para mejorar su rendimiento y aprender de sus errores. </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5" name="Text 2"/>
          <p:cNvSpPr/>
          <p:nvPr/>
        </p:nvSpPr>
        <p:spPr>
          <a:xfrm>
            <a:off x="2738199" y="353239"/>
            <a:ext cx="12171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Correlación entre </a:t>
            </a:r>
            <a:r>
              <a:rPr lang="en-US" sz="4374" b="1" dirty="0" smtClean="0">
                <a:solidFill>
                  <a:srgbClr val="484237"/>
                </a:solidFill>
                <a:latin typeface="Gelasio" pitchFamily="34" charset="0"/>
                <a:ea typeface="Gelasio" pitchFamily="34" charset="-122"/>
                <a:cs typeface="Gelasio" pitchFamily="34" charset="-120"/>
              </a:rPr>
              <a:t>las </a:t>
            </a:r>
            <a:r>
              <a:rPr lang="en-US" sz="4374" b="1" dirty="0" smtClean="0">
                <a:solidFill>
                  <a:srgbClr val="484237"/>
                </a:solidFill>
                <a:latin typeface="Gelasio" pitchFamily="34" charset="0"/>
                <a:ea typeface="Gelasio" pitchFamily="34" charset="-122"/>
                <a:cs typeface="Gelasio" pitchFamily="34" charset="-120"/>
              </a:rPr>
              <a:t>variable</a:t>
            </a:r>
            <a:endParaRPr lang="en-US" sz="4374" dirty="0"/>
          </a:p>
        </p:txBody>
      </p:sp>
      <p:sp>
        <p:nvSpPr>
          <p:cNvPr id="6" name="Text 3"/>
          <p:cNvSpPr/>
          <p:nvPr/>
        </p:nvSpPr>
        <p:spPr>
          <a:xfrm>
            <a:off x="508079" y="2063155"/>
            <a:ext cx="6167041" cy="1777008"/>
          </a:xfrm>
          <a:prstGeom prst="rect">
            <a:avLst/>
          </a:prstGeom>
          <a:noFill/>
          <a:ln/>
        </p:spPr>
        <p:txBody>
          <a:bodyPr wrap="square" rtlCol="0" anchor="t"/>
          <a:lstStyle/>
          <a:p>
            <a:pPr marL="0" indent="0">
              <a:lnSpc>
                <a:spcPts val="2799"/>
              </a:lnSpc>
              <a:buNone/>
            </a:pPr>
            <a:endParaRPr lang="en-US" sz="1750" dirty="0"/>
          </a:p>
        </p:txBody>
      </p:sp>
      <p:sp>
        <p:nvSpPr>
          <p:cNvPr id="7" name="Text 4"/>
          <p:cNvSpPr/>
          <p:nvPr/>
        </p:nvSpPr>
        <p:spPr>
          <a:xfrm>
            <a:off x="513238" y="4354235"/>
            <a:ext cx="5841921" cy="2843213"/>
          </a:xfrm>
          <a:prstGeom prst="rect">
            <a:avLst/>
          </a:prstGeom>
          <a:noFill/>
          <a:ln/>
        </p:spPr>
        <p:txBody>
          <a:bodyPr wrap="square" rtlCol="0" anchor="t"/>
          <a:lstStyle/>
          <a:p>
            <a:pPr marL="0" indent="0">
              <a:lnSpc>
                <a:spcPts val="2799"/>
              </a:lnSpc>
              <a:buNone/>
            </a:pPr>
            <a:endParaRPr lang="en-US" sz="17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959" y="1375093"/>
            <a:ext cx="10566631" cy="607218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txBody>
          <a:bodyPr/>
          <a:lstStyle/>
          <a:p>
            <a:endParaRPr lang="en-US" dirty="0"/>
          </a:p>
        </p:txBody>
      </p:sp>
      <p:sp>
        <p:nvSpPr>
          <p:cNvPr id="5" name="Text 2"/>
          <p:cNvSpPr/>
          <p:nvPr/>
        </p:nvSpPr>
        <p:spPr>
          <a:xfrm>
            <a:off x="594439" y="1079063"/>
            <a:ext cx="7477601" cy="1388745"/>
          </a:xfrm>
          <a:prstGeom prst="rect">
            <a:avLst/>
          </a:prstGeom>
          <a:noFill/>
          <a:ln/>
        </p:spPr>
        <p:txBody>
          <a:bodyPr wrap="square" rtlCol="0" anchor="t"/>
          <a:lstStyle/>
          <a:p>
            <a:pPr marL="0" indent="0">
              <a:lnSpc>
                <a:spcPts val="5468"/>
              </a:lnSpc>
              <a:buNone/>
            </a:pPr>
            <a:r>
              <a:rPr lang="en-US" sz="4374" b="1" dirty="0" err="1">
                <a:solidFill>
                  <a:srgbClr val="484237"/>
                </a:solidFill>
                <a:latin typeface="Gelasio" pitchFamily="34" charset="0"/>
                <a:ea typeface="Gelasio" pitchFamily="34" charset="-122"/>
                <a:cs typeface="Gelasio" pitchFamily="34" charset="-120"/>
              </a:rPr>
              <a:t>Predicción</a:t>
            </a:r>
            <a:r>
              <a:rPr lang="en-US" sz="4374" b="1" dirty="0">
                <a:solidFill>
                  <a:srgbClr val="484237"/>
                </a:solidFill>
                <a:latin typeface="Gelasio" pitchFamily="34" charset="0"/>
                <a:ea typeface="Gelasio" pitchFamily="34" charset="-122"/>
                <a:cs typeface="Gelasio" pitchFamily="34" charset="-120"/>
              </a:rPr>
              <a:t> </a:t>
            </a:r>
            <a:r>
              <a:rPr lang="en-US" sz="4374" b="1" dirty="0" smtClean="0">
                <a:solidFill>
                  <a:srgbClr val="484237"/>
                </a:solidFill>
                <a:latin typeface="Gelasio" pitchFamily="34" charset="0"/>
                <a:ea typeface="Gelasio" pitchFamily="34" charset="-122"/>
                <a:cs typeface="Gelasio" pitchFamily="34" charset="-120"/>
              </a:rPr>
              <a:t>de la </a:t>
            </a:r>
            <a:r>
              <a:rPr lang="en-US" sz="4374" b="1" dirty="0" err="1" smtClean="0">
                <a:solidFill>
                  <a:srgbClr val="484237"/>
                </a:solidFill>
                <a:latin typeface="Gelasio" pitchFamily="34" charset="0"/>
                <a:ea typeface="Gelasio" pitchFamily="34" charset="-122"/>
                <a:cs typeface="Gelasio" pitchFamily="34" charset="-120"/>
              </a:rPr>
              <a:t>velocidad</a:t>
            </a:r>
            <a:r>
              <a:rPr lang="en-US" sz="4374" b="1" dirty="0" smtClean="0">
                <a:solidFill>
                  <a:srgbClr val="484237"/>
                </a:solidFill>
                <a:latin typeface="Gelasio" pitchFamily="34" charset="0"/>
                <a:ea typeface="Gelasio" pitchFamily="34" charset="-122"/>
                <a:cs typeface="Gelasio" pitchFamily="34" charset="-120"/>
              </a:rPr>
              <a:t> media del </a:t>
            </a:r>
            <a:r>
              <a:rPr lang="en-US" sz="4374" b="1" dirty="0" err="1" smtClean="0">
                <a:solidFill>
                  <a:srgbClr val="484237"/>
                </a:solidFill>
                <a:latin typeface="Gelasio" pitchFamily="34" charset="0"/>
                <a:ea typeface="Gelasio" pitchFamily="34" charset="-122"/>
                <a:cs typeface="Gelasio" pitchFamily="34" charset="-120"/>
              </a:rPr>
              <a:t>peor</a:t>
            </a:r>
            <a:r>
              <a:rPr lang="en-US" sz="4374" b="1" dirty="0" smtClean="0">
                <a:solidFill>
                  <a:srgbClr val="484237"/>
                </a:solidFill>
                <a:latin typeface="Gelasio" pitchFamily="34" charset="0"/>
                <a:ea typeface="Gelasio" pitchFamily="34" charset="-122"/>
                <a:cs typeface="Gelasio" pitchFamily="34" charset="-120"/>
              </a:rPr>
              <a:t> </a:t>
            </a:r>
            <a:r>
              <a:rPr lang="en-US" sz="4374" b="1" dirty="0" err="1" smtClean="0">
                <a:solidFill>
                  <a:srgbClr val="484237"/>
                </a:solidFill>
                <a:latin typeface="Gelasio" pitchFamily="34" charset="0"/>
                <a:ea typeface="Gelasio" pitchFamily="34" charset="-122"/>
                <a:cs typeface="Gelasio" pitchFamily="34" charset="-120"/>
              </a:rPr>
              <a:t>piloto</a:t>
            </a:r>
            <a:r>
              <a:rPr lang="en-US" sz="4374" b="1" dirty="0" smtClean="0">
                <a:solidFill>
                  <a:srgbClr val="484237"/>
                </a:solidFill>
                <a:latin typeface="Gelasio" pitchFamily="34" charset="0"/>
                <a:ea typeface="Gelasio" pitchFamily="34" charset="-122"/>
                <a:cs typeface="Gelasio" pitchFamily="34" charset="-120"/>
              </a:rPr>
              <a:t> con </a:t>
            </a:r>
            <a:r>
              <a:rPr lang="en-US" sz="4374" b="1" dirty="0">
                <a:solidFill>
                  <a:srgbClr val="484237"/>
                </a:solidFill>
                <a:latin typeface="Gelasio" pitchFamily="34" charset="0"/>
                <a:ea typeface="Gelasio" pitchFamily="34" charset="-122"/>
                <a:cs typeface="Gelasio" pitchFamily="34" charset="-120"/>
              </a:rPr>
              <a:t>regresión lienal</a:t>
            </a:r>
            <a:endParaRPr lang="en-US" sz="4374" dirty="0"/>
          </a:p>
        </p:txBody>
      </p:sp>
      <p:sp>
        <p:nvSpPr>
          <p:cNvPr id="6" name="Text 3"/>
          <p:cNvSpPr/>
          <p:nvPr/>
        </p:nvSpPr>
        <p:spPr>
          <a:xfrm>
            <a:off x="833199" y="3837384"/>
            <a:ext cx="7477601" cy="355402"/>
          </a:xfrm>
          <a:prstGeom prst="rect">
            <a:avLst/>
          </a:prstGeom>
          <a:noFill/>
          <a:ln/>
        </p:spPr>
        <p:txBody>
          <a:bodyPr wrap="none" rtlCol="0" anchor="t"/>
          <a:lstStyle/>
          <a:p>
            <a:pPr>
              <a:lnSpc>
                <a:spcPts val="2799"/>
              </a:lnSpc>
            </a:pPr>
            <a:r>
              <a:rPr lang="es-ES" dirty="0"/>
              <a:t>Error Cuadrático Medio: </a:t>
            </a:r>
            <a:r>
              <a:rPr lang="es-ES" dirty="0" smtClean="0"/>
              <a:t>750.6931821679555</a:t>
            </a:r>
          </a:p>
          <a:p>
            <a:pPr>
              <a:lnSpc>
                <a:spcPts val="2799"/>
              </a:lnSpc>
            </a:pPr>
            <a:endParaRPr lang="es-ES" dirty="0"/>
          </a:p>
          <a:p>
            <a:pPr>
              <a:lnSpc>
                <a:spcPts val="2799"/>
              </a:lnSpc>
            </a:pPr>
            <a:r>
              <a:rPr lang="es-ES" dirty="0" smtClean="0"/>
              <a:t> </a:t>
            </a:r>
            <a:r>
              <a:rPr lang="es-ES" dirty="0"/>
              <a:t>Coeficiente de Determinación R^2: 0.44769108461149776</a:t>
            </a:r>
            <a:endParaRPr lang="en-US" sz="1750" dirty="0"/>
          </a:p>
        </p:txBody>
      </p:sp>
      <p:sp>
        <p:nvSpPr>
          <p:cNvPr id="7" name="Text 4"/>
          <p:cNvSpPr/>
          <p:nvPr/>
        </p:nvSpPr>
        <p:spPr>
          <a:xfrm>
            <a:off x="833199" y="4442698"/>
            <a:ext cx="7477601" cy="355402"/>
          </a:xfrm>
          <a:prstGeom prst="rect">
            <a:avLst/>
          </a:prstGeom>
          <a:noFill/>
          <a:ln/>
        </p:spPr>
        <p:txBody>
          <a:bodyPr wrap="none" rtlCol="0" anchor="t"/>
          <a:lstStyle/>
          <a:p>
            <a:pPr marL="0" indent="0">
              <a:lnSpc>
                <a:spcPts val="2799"/>
              </a:lnSpc>
              <a:buNone/>
            </a:pPr>
            <a:endParaRPr lang="en-US" sz="1750" dirty="0"/>
          </a:p>
        </p:txBody>
      </p:sp>
      <p:sp>
        <p:nvSpPr>
          <p:cNvPr id="8" name="Text 5"/>
          <p:cNvSpPr/>
          <p:nvPr/>
        </p:nvSpPr>
        <p:spPr>
          <a:xfrm>
            <a:off x="210883" y="5154692"/>
            <a:ext cx="7477601" cy="106620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El modelo no nos brinda los mejores resultados y nos indica que pueden existir problemas numéricos en nuestros datos, esto es sin duda debido a la forma de generla los mismos a través de simulaciones aleatorias. </a:t>
            </a:r>
            <a:endParaRPr lang="en-US" sz="175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6283" y="164346"/>
            <a:ext cx="6666318" cy="778585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15743" y="0"/>
            <a:ext cx="14630400" cy="8229600"/>
          </a:xfrm>
          <a:prstGeom prst="rect">
            <a:avLst/>
          </a:prstGeom>
          <a:solidFill>
            <a:srgbClr val="F9F6F0"/>
          </a:solidFill>
          <a:ln/>
        </p:spPr>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48" y="359151"/>
            <a:ext cx="4326631" cy="281076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336" y="332736"/>
            <a:ext cx="4006904" cy="285242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48" y="3513313"/>
            <a:ext cx="4326631" cy="290272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3337" y="3513313"/>
            <a:ext cx="4006904" cy="2902727"/>
          </a:xfrm>
          <a:prstGeom prst="rect">
            <a:avLst/>
          </a:prstGeom>
        </p:spPr>
      </p:pic>
      <p:sp>
        <p:nvSpPr>
          <p:cNvPr id="10" name="TextBox 9"/>
          <p:cNvSpPr txBox="1"/>
          <p:nvPr/>
        </p:nvSpPr>
        <p:spPr>
          <a:xfrm>
            <a:off x="9555984" y="4028440"/>
            <a:ext cx="5344160" cy="2031325"/>
          </a:xfrm>
          <a:prstGeom prst="rect">
            <a:avLst/>
          </a:prstGeom>
          <a:noFill/>
        </p:spPr>
        <p:txBody>
          <a:bodyPr wrap="square" rtlCol="0">
            <a:spAutoFit/>
          </a:bodyPr>
          <a:lstStyle/>
          <a:p>
            <a:r>
              <a:rPr lang="en-US" dirty="0"/>
              <a:t>Test de </a:t>
            </a:r>
            <a:r>
              <a:rPr lang="en-US" dirty="0" err="1" smtClean="0"/>
              <a:t>Breusch</a:t>
            </a:r>
            <a:r>
              <a:rPr lang="en-US" dirty="0" smtClean="0"/>
              <a:t>-Pagan:</a:t>
            </a:r>
          </a:p>
          <a:p>
            <a:r>
              <a:rPr lang="en-US" dirty="0" smtClean="0"/>
              <a:t> </a:t>
            </a:r>
            <a:r>
              <a:rPr lang="en-US" dirty="0"/>
              <a:t>[('Lagrange multiplier statistic</a:t>
            </a:r>
            <a:r>
              <a:rPr lang="en-US" dirty="0" smtClean="0"/>
              <a:t>',57.03531068060159</a:t>
            </a:r>
            <a:r>
              <a:rPr lang="en-US" dirty="0"/>
              <a:t>), ('p-value', 4.1204025653387545e-13</a:t>
            </a:r>
            <a:r>
              <a:rPr lang="en-US" dirty="0" smtClean="0"/>
              <a:t>),</a:t>
            </a:r>
          </a:p>
          <a:p>
            <a:r>
              <a:rPr lang="en-US" dirty="0" smtClean="0"/>
              <a:t> </a:t>
            </a:r>
            <a:r>
              <a:rPr lang="en-US" dirty="0"/>
              <a:t>('f-value', 43.63034166809906), </a:t>
            </a:r>
            <a:endParaRPr lang="en-US" dirty="0" smtClean="0"/>
          </a:p>
          <a:p>
            <a:r>
              <a:rPr lang="en-US" dirty="0" smtClean="0"/>
              <a:t>(</a:t>
            </a:r>
            <a:r>
              <a:rPr lang="en-US" dirty="0"/>
              <a:t>'f p-value', 8.91474092915613e-16)]</a:t>
            </a:r>
            <a:endParaRPr lang="en-US" dirty="0" smtClean="0"/>
          </a:p>
          <a:p>
            <a:endParaRPr lang="en-US" dirty="0" smtClean="0"/>
          </a:p>
          <a:p>
            <a:r>
              <a:rPr lang="en-US" dirty="0" smtClean="0"/>
              <a:t>Los </a:t>
            </a:r>
            <a:r>
              <a:rPr lang="en-US" dirty="0" err="1"/>
              <a:t>residuos</a:t>
            </a:r>
            <a:r>
              <a:rPr lang="en-US" dirty="0"/>
              <a:t> son </a:t>
            </a:r>
            <a:r>
              <a:rPr lang="en-US" dirty="0" err="1" smtClean="0"/>
              <a:t>hetero</a:t>
            </a:r>
            <a:r>
              <a:rPr lang="en-US" dirty="0" err="1" smtClean="0"/>
              <a:t>cedasticos</a:t>
            </a:r>
            <a:r>
              <a:rPr lang="en-US" dirty="0" smtClean="0"/>
              <a:t> </a:t>
            </a:r>
            <a:endParaRPr lang="en-US" dirty="0"/>
          </a:p>
        </p:txBody>
      </p:sp>
      <p:sp>
        <p:nvSpPr>
          <p:cNvPr id="11" name="TextBox 10"/>
          <p:cNvSpPr txBox="1"/>
          <p:nvPr/>
        </p:nvSpPr>
        <p:spPr>
          <a:xfrm>
            <a:off x="553720" y="6844268"/>
            <a:ext cx="10546080" cy="923330"/>
          </a:xfrm>
          <a:prstGeom prst="rect">
            <a:avLst/>
          </a:prstGeom>
          <a:noFill/>
        </p:spPr>
        <p:txBody>
          <a:bodyPr wrap="square" rtlCol="0">
            <a:spAutoFit/>
          </a:bodyPr>
          <a:lstStyle/>
          <a:p>
            <a:r>
              <a:rPr lang="es-ES" dirty="0"/>
              <a:t>Estadística de </a:t>
            </a:r>
            <a:r>
              <a:rPr lang="es-ES" dirty="0" err="1"/>
              <a:t>Durbin</a:t>
            </a:r>
            <a:r>
              <a:rPr lang="es-ES" dirty="0"/>
              <a:t>-Watson: 1.9839197027177378 No hay </a:t>
            </a:r>
            <a:r>
              <a:rPr lang="es-ES" dirty="0" err="1"/>
              <a:t>autocorrelación</a:t>
            </a:r>
            <a:r>
              <a:rPr lang="es-ES" dirty="0"/>
              <a:t> en los residuos. </a:t>
            </a:r>
          </a:p>
          <a:p>
            <a:r>
              <a:rPr lang="es-ES" dirty="0"/>
              <a:t/>
            </a:r>
            <a:br>
              <a:rPr lang="es-ES" dirty="0"/>
            </a:br>
            <a:endParaRPr lang="en-US" dirty="0"/>
          </a:p>
        </p:txBody>
      </p:sp>
      <p:sp>
        <p:nvSpPr>
          <p:cNvPr id="12" name="TextBox 11"/>
          <p:cNvSpPr txBox="1"/>
          <p:nvPr/>
        </p:nvSpPr>
        <p:spPr>
          <a:xfrm>
            <a:off x="10044168" y="881785"/>
            <a:ext cx="5125720" cy="1754326"/>
          </a:xfrm>
          <a:prstGeom prst="rect">
            <a:avLst/>
          </a:prstGeom>
          <a:noFill/>
        </p:spPr>
        <p:txBody>
          <a:bodyPr wrap="square" rtlCol="0">
            <a:spAutoFit/>
          </a:bodyPr>
          <a:lstStyle/>
          <a:p>
            <a:r>
              <a:rPr lang="en-US" dirty="0" smtClean="0"/>
              <a:t>Test de Kolmogorov-Smirnov:</a:t>
            </a:r>
          </a:p>
          <a:p>
            <a:r>
              <a:rPr lang="en-US" dirty="0"/>
              <a:t>D = 0.4455103225569147</a:t>
            </a:r>
            <a:r>
              <a:rPr lang="en-US" dirty="0" smtClean="0"/>
              <a:t>,</a:t>
            </a:r>
          </a:p>
          <a:p>
            <a:r>
              <a:rPr lang="en-US" dirty="0" smtClean="0"/>
              <a:t> </a:t>
            </a:r>
            <a:r>
              <a:rPr lang="en-US" dirty="0"/>
              <a:t>p-value = 2.74097366569152e-29 </a:t>
            </a:r>
            <a:endParaRPr lang="en-US" dirty="0" smtClean="0"/>
          </a:p>
          <a:p>
            <a:endParaRPr lang="en-US" dirty="0"/>
          </a:p>
          <a:p>
            <a:r>
              <a:rPr lang="en-US" dirty="0" smtClean="0"/>
              <a:t>Los </a:t>
            </a:r>
            <a:r>
              <a:rPr lang="en-US" dirty="0" err="1"/>
              <a:t>residuos</a:t>
            </a:r>
            <a:r>
              <a:rPr lang="en-US" dirty="0"/>
              <a:t> no </a:t>
            </a:r>
            <a:r>
              <a:rPr lang="en-US" dirty="0" err="1"/>
              <a:t>parecen</a:t>
            </a:r>
            <a:r>
              <a:rPr lang="en-US" dirty="0"/>
              <a:t> </a:t>
            </a:r>
            <a:r>
              <a:rPr lang="en-US" dirty="0" err="1"/>
              <a:t>estar</a:t>
            </a:r>
            <a:r>
              <a:rPr lang="en-US" dirty="0"/>
              <a:t> </a:t>
            </a:r>
            <a:r>
              <a:rPr lang="en-US" dirty="0" err="1"/>
              <a:t>normalmente</a:t>
            </a:r>
            <a:r>
              <a:rPr lang="en-US" dirty="0"/>
              <a:t> </a:t>
            </a:r>
            <a:r>
              <a:rPr lang="en-US" dirty="0" err="1"/>
              <a:t>distribuidos</a:t>
            </a:r>
            <a:r>
              <a:rPr lang="en-US" dirty="0"/>
              <a:t>.</a:t>
            </a:r>
            <a:endParaRPr lang="en-US" dirty="0"/>
          </a:p>
        </p:txBody>
      </p:sp>
      <p:sp>
        <p:nvSpPr>
          <p:cNvPr id="13" name="TextBox 12"/>
          <p:cNvSpPr txBox="1"/>
          <p:nvPr/>
        </p:nvSpPr>
        <p:spPr>
          <a:xfrm>
            <a:off x="553720" y="7364113"/>
            <a:ext cx="12923520" cy="646331"/>
          </a:xfrm>
          <a:prstGeom prst="rect">
            <a:avLst/>
          </a:prstGeom>
          <a:noFill/>
        </p:spPr>
        <p:txBody>
          <a:bodyPr wrap="square" rtlCol="0">
            <a:spAutoFit/>
          </a:bodyPr>
          <a:lstStyle/>
          <a:p>
            <a:r>
              <a:rPr lang="es-ES" dirty="0"/>
              <a:t>Media de los residuos: -8.58013869597102e-15 La media de los residuos es cero</a:t>
            </a:r>
            <a:r>
              <a:rPr lang="es-ES" dirty="0" smtClean="0"/>
              <a:t>.</a:t>
            </a:r>
          </a:p>
          <a:p>
            <a:r>
              <a:rPr lang="es-ES" dirty="0" smtClean="0"/>
              <a:t> </a:t>
            </a:r>
            <a:r>
              <a:rPr lang="es-ES" dirty="0"/>
              <a:t>Suma de los residuos: -1.3642420526593924e-12 La suma de los residuos es cero</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728913"/>
            <a:ext cx="747760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Predicción del tiempo promedio de una carrera con árbol de desición</a:t>
            </a:r>
            <a:endParaRPr lang="en-US" sz="4374" dirty="0"/>
          </a:p>
        </p:txBody>
      </p:sp>
      <p:sp>
        <p:nvSpPr>
          <p:cNvPr id="6" name="Text 3"/>
          <p:cNvSpPr/>
          <p:nvPr/>
        </p:nvSpPr>
        <p:spPr>
          <a:xfrm>
            <a:off x="833199" y="5145286"/>
            <a:ext cx="7477601"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(MSE) de 6761.359826951349</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206" y="833113"/>
            <a:ext cx="6602994" cy="64566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1720" y="833112"/>
            <a:ext cx="7051040" cy="645668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5" name="Text 2"/>
          <p:cNvSpPr/>
          <p:nvPr/>
        </p:nvSpPr>
        <p:spPr>
          <a:xfrm>
            <a:off x="2016839" y="798047"/>
            <a:ext cx="1098796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Predicción del tiempo promedio de una carrera con regresión lineal</a:t>
            </a:r>
            <a:endParaRPr lang="en-US" sz="4374" dirty="0"/>
          </a:p>
        </p:txBody>
      </p:sp>
      <p:sp>
        <p:nvSpPr>
          <p:cNvPr id="6" name="Text 3"/>
          <p:cNvSpPr/>
          <p:nvPr/>
        </p:nvSpPr>
        <p:spPr>
          <a:xfrm>
            <a:off x="1239599" y="4479806"/>
            <a:ext cx="7477601"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(MSE) de 2463.44</a:t>
            </a:r>
            <a:endParaRPr lang="en-US" sz="175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791" y="2644397"/>
            <a:ext cx="7772415" cy="50017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929527"/>
            <a:ext cx="6971109"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Modelación del problema</a:t>
            </a:r>
            <a:endParaRPr lang="en-US" sz="4374" dirty="0"/>
          </a:p>
        </p:txBody>
      </p:sp>
      <p:sp>
        <p:nvSpPr>
          <p:cNvPr id="6" name="Text 3"/>
          <p:cNvSpPr/>
          <p:nvPr/>
        </p:nvSpPr>
        <p:spPr>
          <a:xfrm>
            <a:off x="833199" y="2957155"/>
            <a:ext cx="7477601" cy="355402"/>
          </a:xfrm>
          <a:prstGeom prst="rect">
            <a:avLst/>
          </a:prstGeom>
          <a:noFill/>
          <a:ln/>
        </p:spPr>
        <p:txBody>
          <a:bodyPr wrap="non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Características de nuestro ambiente:</a:t>
            </a:r>
            <a:endParaRPr lang="en-US" sz="1750" dirty="0"/>
          </a:p>
        </p:txBody>
      </p:sp>
      <p:sp>
        <p:nvSpPr>
          <p:cNvPr id="7" name="Text 4"/>
          <p:cNvSpPr/>
          <p:nvPr/>
        </p:nvSpPr>
        <p:spPr>
          <a:xfrm>
            <a:off x="1188601" y="3562469"/>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Accesible</a:t>
            </a:r>
            <a:endParaRPr lang="en-US" sz="1750" dirty="0"/>
          </a:p>
        </p:txBody>
      </p:sp>
      <p:sp>
        <p:nvSpPr>
          <p:cNvPr id="8" name="Text 5"/>
          <p:cNvSpPr/>
          <p:nvPr/>
        </p:nvSpPr>
        <p:spPr>
          <a:xfrm>
            <a:off x="1188601" y="4006691"/>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No determinista</a:t>
            </a:r>
            <a:endParaRPr lang="en-US" sz="1750" dirty="0"/>
          </a:p>
        </p:txBody>
      </p:sp>
      <p:sp>
        <p:nvSpPr>
          <p:cNvPr id="9" name="Text 6"/>
          <p:cNvSpPr/>
          <p:nvPr/>
        </p:nvSpPr>
        <p:spPr>
          <a:xfrm>
            <a:off x="1188601" y="4450913"/>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No episódico</a:t>
            </a:r>
            <a:endParaRPr lang="en-US" sz="1750" dirty="0"/>
          </a:p>
        </p:txBody>
      </p:sp>
      <p:sp>
        <p:nvSpPr>
          <p:cNvPr id="10" name="Text 7"/>
          <p:cNvSpPr/>
          <p:nvPr/>
        </p:nvSpPr>
        <p:spPr>
          <a:xfrm>
            <a:off x="1188601" y="4895136"/>
            <a:ext cx="7122200"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746558"/>
                </a:solidFill>
                <a:latin typeface="Gelasio" pitchFamily="34" charset="0"/>
                <a:ea typeface="Gelasio" pitchFamily="34" charset="-122"/>
                <a:cs typeface="Gelasio" pitchFamily="34" charset="-120"/>
              </a:rPr>
              <a:t>Dinámico</a:t>
            </a:r>
            <a:endParaRPr lang="en-US" sz="1750" dirty="0"/>
          </a:p>
        </p:txBody>
      </p:sp>
      <p:sp>
        <p:nvSpPr>
          <p:cNvPr id="11" name="Text 8"/>
          <p:cNvSpPr/>
          <p:nvPr/>
        </p:nvSpPr>
        <p:spPr>
          <a:xfrm>
            <a:off x="1188601" y="5339358"/>
            <a:ext cx="7122200"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746558"/>
                </a:solidFill>
                <a:latin typeface="Gelasio" pitchFamily="34" charset="0"/>
                <a:ea typeface="Gelasio" pitchFamily="34" charset="-122"/>
                <a:cs typeface="Gelasio" pitchFamily="34" charset="-120"/>
              </a:rPr>
              <a:t>Continuo</a:t>
            </a:r>
            <a:endParaRPr lang="en-US" sz="1750" dirty="0"/>
          </a:p>
        </p:txBody>
      </p:sp>
      <p:sp>
        <p:nvSpPr>
          <p:cNvPr id="12" name="Text 9"/>
          <p:cNvSpPr/>
          <p:nvPr/>
        </p:nvSpPr>
        <p:spPr>
          <a:xfrm>
            <a:off x="833199" y="5944672"/>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5" name="Text 2"/>
          <p:cNvSpPr/>
          <p:nvPr/>
        </p:nvSpPr>
        <p:spPr>
          <a:xfrm>
            <a:off x="833199" y="774144"/>
            <a:ext cx="7477601" cy="2083118"/>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Comparación de datos extraídos de la simulación y datos reales</a:t>
            </a:r>
            <a:endParaRPr lang="en-US" sz="4374" dirty="0"/>
          </a:p>
        </p:txBody>
      </p:sp>
      <p:sp>
        <p:nvSpPr>
          <p:cNvPr id="6" name="Text 3"/>
          <p:cNvSpPr/>
          <p:nvPr/>
        </p:nvSpPr>
        <p:spPr>
          <a:xfrm>
            <a:off x="833199" y="3190518"/>
            <a:ext cx="7477601" cy="4264819"/>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La comparación valor a valor entre las estadísticas descriptivas de milliseconds en segundos y tiempo promedio vuelta revela diferencias significativas en la variabilidad y en los valores extremos. La desviación estándar y los valores mínimos y máximos sugieren que los datos de la simulación pueden no reflejar con precisión la variabilidad y los tiempos de vuelta en la Fórmula 1 real. Se debe tener en cuenta además la diferencia entre los tamaños de las muestras, quizás con un mayor número de simulaciones los valores se acerquen más a los reales. Aún así, estos valores resultan sorprendentemente cercanos a los observados a lo largo de la historia en las carreras de F1, sobre todo los valores de la media. Esta es una conclusión bastante alentadora con respecto a la correctitud de la simulación.</a:t>
            </a:r>
            <a:endParaRPr lang="en-US" sz="175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068" y="586740"/>
            <a:ext cx="5656612" cy="70561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3420428"/>
            <a:ext cx="10554414" cy="1388745"/>
          </a:xfrm>
          <a:prstGeom prst="rect">
            <a:avLst/>
          </a:prstGeom>
          <a:noFill/>
          <a:ln/>
        </p:spPr>
        <p:txBody>
          <a:bodyPr wrap="square" rtlCol="0" anchor="t"/>
          <a:lstStyle/>
          <a:p>
            <a:pPr marL="0" indent="0">
              <a:lnSpc>
                <a:spcPts val="5468"/>
              </a:lnSpc>
              <a:buNone/>
            </a:pPr>
            <a:r>
              <a:rPr lang="en-US" sz="4374" b="1" dirty="0" err="1" smtClean="0">
                <a:solidFill>
                  <a:srgbClr val="484237"/>
                </a:solidFill>
                <a:latin typeface="Gelasio" pitchFamily="34" charset="0"/>
                <a:ea typeface="Gelasio" pitchFamily="34" charset="-122"/>
                <a:cs typeface="Gelasio" pitchFamily="34" charset="-120"/>
              </a:rPr>
              <a:t>Conclusiones</a:t>
            </a:r>
            <a:r>
              <a:rPr lang="en-US" sz="4374" b="1" dirty="0" smtClean="0">
                <a:solidFill>
                  <a:srgbClr val="484237"/>
                </a:solidFill>
                <a:latin typeface="Gelasio" pitchFamily="34" charset="0"/>
                <a:ea typeface="Gelasio" pitchFamily="34" charset="-122"/>
                <a:cs typeface="Gelasio" pitchFamily="34" charset="-120"/>
              </a:rPr>
              <a:t> </a:t>
            </a:r>
            <a:r>
              <a:rPr lang="en-US" sz="4374" b="1" dirty="0">
                <a:solidFill>
                  <a:srgbClr val="484237"/>
                </a:solidFill>
                <a:latin typeface="Gelasio" pitchFamily="34" charset="0"/>
                <a:ea typeface="Gelasio" pitchFamily="34" charset="-122"/>
                <a:cs typeface="Gelasio" pitchFamily="34" charset="-120"/>
              </a:rPr>
              <a:t>y recomendaciones para futuros trabajos</a:t>
            </a:r>
            <a:endParaRPr lang="en-US" sz="437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409706"/>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Elementos del ambiente modelados</a:t>
            </a:r>
            <a:endParaRPr lang="en-US" sz="4374" dirty="0"/>
          </a:p>
        </p:txBody>
      </p:sp>
      <p:sp>
        <p:nvSpPr>
          <p:cNvPr id="6" name="Text 3"/>
          <p:cNvSpPr/>
          <p:nvPr/>
        </p:nvSpPr>
        <p:spPr>
          <a:xfrm>
            <a:off x="1188601" y="4131707"/>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Segmento de pista</a:t>
            </a:r>
            <a:endParaRPr lang="en-US" sz="1750" dirty="0"/>
          </a:p>
        </p:txBody>
      </p:sp>
      <p:sp>
        <p:nvSpPr>
          <p:cNvPr id="7" name="Text 4"/>
          <p:cNvSpPr/>
          <p:nvPr/>
        </p:nvSpPr>
        <p:spPr>
          <a:xfrm>
            <a:off x="1188601" y="4575929"/>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Pista</a:t>
            </a:r>
            <a:endParaRPr lang="en-US" sz="1750" dirty="0"/>
          </a:p>
        </p:txBody>
      </p:sp>
      <p:sp>
        <p:nvSpPr>
          <p:cNvPr id="8" name="Text 5"/>
          <p:cNvSpPr/>
          <p:nvPr/>
        </p:nvSpPr>
        <p:spPr>
          <a:xfrm>
            <a:off x="1188601" y="5020151"/>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Carrera</a:t>
            </a:r>
            <a:endParaRPr lang="en-US" sz="1750" dirty="0"/>
          </a:p>
        </p:txBody>
      </p:sp>
      <p:sp>
        <p:nvSpPr>
          <p:cNvPr id="9" name="Text 6"/>
          <p:cNvSpPr/>
          <p:nvPr/>
        </p:nvSpPr>
        <p:spPr>
          <a:xfrm>
            <a:off x="1188601" y="5464373"/>
            <a:ext cx="7122200"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746558"/>
                </a:solidFill>
                <a:latin typeface="Gelasio" pitchFamily="34" charset="0"/>
                <a:ea typeface="Gelasio" pitchFamily="34" charset="-122"/>
                <a:cs typeface="Gelasio" pitchFamily="34" charset="-120"/>
              </a:rPr>
              <a:t>Torneo</a:t>
            </a:r>
            <a:endParaRPr lang="en-US" sz="17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107049"/>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Otros elementos modelados</a:t>
            </a:r>
            <a:endParaRPr lang="en-US" sz="4374" dirty="0"/>
          </a:p>
        </p:txBody>
      </p:sp>
      <p:sp>
        <p:nvSpPr>
          <p:cNvPr id="6" name="Text 3"/>
          <p:cNvSpPr/>
          <p:nvPr/>
        </p:nvSpPr>
        <p:spPr>
          <a:xfrm>
            <a:off x="1188601" y="3829050"/>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Equipo</a:t>
            </a:r>
            <a:endParaRPr lang="en-US" sz="1750" dirty="0"/>
          </a:p>
        </p:txBody>
      </p:sp>
      <p:sp>
        <p:nvSpPr>
          <p:cNvPr id="7" name="Text 4"/>
          <p:cNvSpPr/>
          <p:nvPr/>
        </p:nvSpPr>
        <p:spPr>
          <a:xfrm>
            <a:off x="1188601" y="4273272"/>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Estrategias de conduccion</a:t>
            </a:r>
            <a:endParaRPr lang="en-US" sz="1750" dirty="0"/>
          </a:p>
        </p:txBody>
      </p:sp>
      <p:sp>
        <p:nvSpPr>
          <p:cNvPr id="8" name="Text 5"/>
          <p:cNvSpPr/>
          <p:nvPr/>
        </p:nvSpPr>
        <p:spPr>
          <a:xfrm>
            <a:off x="1188601" y="4717494"/>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Carros</a:t>
            </a:r>
            <a:endParaRPr lang="en-US" sz="1750" dirty="0"/>
          </a:p>
        </p:txBody>
      </p:sp>
      <p:sp>
        <p:nvSpPr>
          <p:cNvPr id="9" name="Text 6"/>
          <p:cNvSpPr/>
          <p:nvPr/>
        </p:nvSpPr>
        <p:spPr>
          <a:xfrm>
            <a:off x="1188601" y="5161717"/>
            <a:ext cx="7122200"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746558"/>
                </a:solidFill>
                <a:latin typeface="Gelasio" pitchFamily="34" charset="0"/>
                <a:ea typeface="Gelasio" pitchFamily="34" charset="-122"/>
                <a:cs typeface="Gelasio" pitchFamily="34" charset="-120"/>
              </a:rPr>
              <a:t>Neumaticos</a:t>
            </a:r>
            <a:endParaRPr lang="en-US" sz="1750" dirty="0"/>
          </a:p>
        </p:txBody>
      </p:sp>
      <p:sp>
        <p:nvSpPr>
          <p:cNvPr id="10" name="Text 7"/>
          <p:cNvSpPr/>
          <p:nvPr/>
        </p:nvSpPr>
        <p:spPr>
          <a:xfrm>
            <a:off x="833199" y="5767030"/>
            <a:ext cx="7477601" cy="355402"/>
          </a:xfrm>
          <a:prstGeom prst="rect">
            <a:avLst/>
          </a:prstGeom>
          <a:noFill/>
          <a:ln/>
        </p:spPr>
        <p:txBody>
          <a:bodyPr wrap="none" rtlCol="0" anchor="t"/>
          <a:lstStyle/>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9F6F0">
              <a:alpha val="85000"/>
            </a:srgbClr>
          </a:solidFill>
          <a:ln/>
        </p:spPr>
      </p:sp>
      <p:sp>
        <p:nvSpPr>
          <p:cNvPr id="6" name="Text 3"/>
          <p:cNvSpPr/>
          <p:nvPr/>
        </p:nvSpPr>
        <p:spPr>
          <a:xfrm>
            <a:off x="2037993" y="2935962"/>
            <a:ext cx="7728585" cy="958215"/>
          </a:xfrm>
          <a:prstGeom prst="rect">
            <a:avLst/>
          </a:prstGeom>
          <a:noFill/>
          <a:ln/>
        </p:spPr>
        <p:txBody>
          <a:bodyPr wrap="none" rtlCol="0" anchor="t"/>
          <a:lstStyle/>
          <a:p>
            <a:pPr marL="0" indent="0">
              <a:lnSpc>
                <a:spcPts val="7545"/>
              </a:lnSpc>
              <a:buNone/>
            </a:pPr>
            <a:r>
              <a:rPr lang="en-US" sz="6036" b="1" dirty="0">
                <a:solidFill>
                  <a:srgbClr val="484237"/>
                </a:solidFill>
                <a:latin typeface="Gelasio" pitchFamily="34" charset="0"/>
                <a:ea typeface="Gelasio" pitchFamily="34" charset="-122"/>
                <a:cs typeface="Gelasio" pitchFamily="34" charset="-120"/>
              </a:rPr>
              <a:t>Sistema multiagente</a:t>
            </a:r>
            <a:endParaRPr lang="en-US" sz="6036" dirty="0"/>
          </a:p>
        </p:txBody>
      </p:sp>
      <p:sp>
        <p:nvSpPr>
          <p:cNvPr id="7" name="Text 4"/>
          <p:cNvSpPr/>
          <p:nvPr/>
        </p:nvSpPr>
        <p:spPr>
          <a:xfrm>
            <a:off x="2037993" y="4227433"/>
            <a:ext cx="10554414" cy="1066205"/>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Contamos con un sistema compuesto por 3 tipos de agentes principales: pilotos, mecánicos y directores, donde cada uno cuenta con conocimientos, deseos y accionar diferentes y se encuentran presentes en cada equipo, donde un director, un mecánico y 2 pilotos interactúan y compiten de acuerdo a sus intereses.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29274" y="2265640"/>
            <a:ext cx="4931093" cy="3698319"/>
          </a:xfrm>
          <a:prstGeom prst="rect">
            <a:avLst/>
          </a:prstGeom>
        </p:spPr>
      </p:pic>
      <p:sp>
        <p:nvSpPr>
          <p:cNvPr id="6" name="Text 2"/>
          <p:cNvSpPr/>
          <p:nvPr/>
        </p:nvSpPr>
        <p:spPr>
          <a:xfrm>
            <a:off x="833199" y="2890123"/>
            <a:ext cx="6880503" cy="694373"/>
          </a:xfrm>
          <a:prstGeom prst="rect">
            <a:avLst/>
          </a:prstGeom>
          <a:noFill/>
          <a:ln/>
        </p:spPr>
        <p:txBody>
          <a:bodyPr wrap="non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Estructura de los agentes</a:t>
            </a:r>
            <a:endParaRPr lang="en-US" sz="4374" dirty="0"/>
          </a:p>
        </p:txBody>
      </p:sp>
      <p:sp>
        <p:nvSpPr>
          <p:cNvPr id="7"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La estructura BDI (Belief-Desire-Intention) es un modelo de agente inteligente que se utiliza en la simulación de sistemas complejos, como los de la Fórmula 1, debido a su capacidad para manejar múltiples tipos de agentes con diferentes roles y objetivos.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631877"/>
            <a:ext cx="7477601" cy="1388745"/>
          </a:xfrm>
          <a:prstGeom prst="rect">
            <a:avLst/>
          </a:prstGeom>
          <a:noFill/>
          <a:ln/>
        </p:spPr>
        <p:txBody>
          <a:bodyPr wrap="square" rtlCol="0" anchor="t"/>
          <a:lstStyle/>
          <a:p>
            <a:pPr marL="0" indent="0">
              <a:lnSpc>
                <a:spcPts val="5468"/>
              </a:lnSpc>
              <a:buNone/>
            </a:pPr>
            <a:r>
              <a:rPr lang="en-US" sz="4374" b="1" dirty="0">
                <a:solidFill>
                  <a:srgbClr val="484237"/>
                </a:solidFill>
                <a:latin typeface="Gelasio" pitchFamily="34" charset="0"/>
                <a:ea typeface="Gelasio" pitchFamily="34" charset="-122"/>
                <a:cs typeface="Gelasio" pitchFamily="34" charset="-120"/>
              </a:rPr>
              <a:t>Características de los agentes</a:t>
            </a:r>
            <a:endParaRPr lang="en-US" sz="4374" dirty="0"/>
          </a:p>
        </p:txBody>
      </p:sp>
      <p:sp>
        <p:nvSpPr>
          <p:cNvPr id="6" name="Text 3"/>
          <p:cNvSpPr/>
          <p:nvPr/>
        </p:nvSpPr>
        <p:spPr>
          <a:xfrm>
            <a:off x="1188601" y="4353878"/>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746558"/>
                </a:solidFill>
                <a:latin typeface="Gelasio" pitchFamily="34" charset="0"/>
                <a:ea typeface="Gelasio" pitchFamily="34" charset="-122"/>
                <a:cs typeface="Gelasio" pitchFamily="34" charset="-120"/>
              </a:rPr>
              <a:t>Reactivos.</a:t>
            </a:r>
            <a:endParaRPr lang="en-US" sz="1750" dirty="0"/>
          </a:p>
        </p:txBody>
      </p:sp>
      <p:sp>
        <p:nvSpPr>
          <p:cNvPr id="7" name="Text 4"/>
          <p:cNvSpPr/>
          <p:nvPr/>
        </p:nvSpPr>
        <p:spPr>
          <a:xfrm>
            <a:off x="1188601" y="4798100"/>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746558"/>
                </a:solidFill>
                <a:latin typeface="Gelasio" pitchFamily="34" charset="0"/>
                <a:ea typeface="Gelasio" pitchFamily="34" charset="-122"/>
                <a:cs typeface="Gelasio" pitchFamily="34" charset="-120"/>
              </a:rPr>
              <a:t>Proactivos.</a:t>
            </a:r>
            <a:endParaRPr lang="en-US" sz="1750" dirty="0"/>
          </a:p>
        </p:txBody>
      </p:sp>
      <p:sp>
        <p:nvSpPr>
          <p:cNvPr id="8" name="Text 5"/>
          <p:cNvSpPr/>
          <p:nvPr/>
        </p:nvSpPr>
        <p:spPr>
          <a:xfrm>
            <a:off x="1188601" y="5242322"/>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746558"/>
                </a:solidFill>
                <a:latin typeface="Gelasio" pitchFamily="34" charset="0"/>
                <a:ea typeface="Gelasio" pitchFamily="34" charset="-122"/>
                <a:cs typeface="Gelasio" pitchFamily="34" charset="-120"/>
              </a:rPr>
              <a:t>Sociables.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758202"/>
            <a:ext cx="7477601" cy="958215"/>
          </a:xfrm>
          <a:prstGeom prst="rect">
            <a:avLst/>
          </a:prstGeom>
          <a:noFill/>
          <a:ln/>
        </p:spPr>
        <p:txBody>
          <a:bodyPr wrap="none" rtlCol="0" anchor="t"/>
          <a:lstStyle/>
          <a:p>
            <a:pPr marL="0" indent="0">
              <a:lnSpc>
                <a:spcPts val="7545"/>
              </a:lnSpc>
              <a:buNone/>
            </a:pPr>
            <a:r>
              <a:rPr lang="en-US" sz="6036" b="1" dirty="0">
                <a:solidFill>
                  <a:srgbClr val="484237"/>
                </a:solidFill>
                <a:latin typeface="Gelasio" pitchFamily="34" charset="0"/>
                <a:ea typeface="Gelasio" pitchFamily="34" charset="-122"/>
                <a:cs typeface="Gelasio" pitchFamily="34" charset="-120"/>
              </a:rPr>
              <a:t>Agente Director</a:t>
            </a:r>
            <a:endParaRPr lang="en-US" sz="6036" dirty="0"/>
          </a:p>
        </p:txBody>
      </p:sp>
      <p:sp>
        <p:nvSpPr>
          <p:cNvPr id="6" name="Text 3"/>
          <p:cNvSpPr/>
          <p:nvPr/>
        </p:nvSpPr>
        <p:spPr>
          <a:xfrm>
            <a:off x="833199" y="4049673"/>
            <a:ext cx="7477601" cy="1421606"/>
          </a:xfrm>
          <a:prstGeom prst="rect">
            <a:avLst/>
          </a:prstGeom>
          <a:noFill/>
          <a:ln/>
        </p:spPr>
        <p:txBody>
          <a:bodyPr wrap="square" rtlCol="0" anchor="t"/>
          <a:lstStyle/>
          <a:p>
            <a:pPr marL="0" indent="0">
              <a:lnSpc>
                <a:spcPts val="2799"/>
              </a:lnSpc>
              <a:buNone/>
            </a:pPr>
            <a:r>
              <a:rPr lang="en-US" sz="1750" dirty="0">
                <a:solidFill>
                  <a:srgbClr val="746558"/>
                </a:solidFill>
                <a:latin typeface="Gelasio" pitchFamily="34" charset="0"/>
                <a:ea typeface="Gelasio" pitchFamily="34" charset="-122"/>
                <a:cs typeface="Gelasio" pitchFamily="34" charset="-120"/>
              </a:rPr>
              <a:t>El Agente Director es el responsable de coordinar las estrategias y acciones de todos los demás agentes involucrados en la carrera de Fórmula 1. Tiene una visión general de la situación de la carrera y toma decisiones basadas en la información del torneo y la carrera.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1170</Words>
  <Application>Microsoft Office PowerPoint</Application>
  <PresentationFormat>Custom</PresentationFormat>
  <Paragraphs>122</Paragraphs>
  <Slides>31</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amanda</cp:lastModifiedBy>
  <cp:revision>12</cp:revision>
  <dcterms:created xsi:type="dcterms:W3CDTF">2024-05-02T01:37:52Z</dcterms:created>
  <dcterms:modified xsi:type="dcterms:W3CDTF">2024-05-02T13:33:02Z</dcterms:modified>
</cp:coreProperties>
</file>